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6F8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B6F63"/>
          </a:solidFill>
          <a:ln w="12700">
            <a:solidFill>
              <a:srgbClr val="0B6F6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01168"/>
            <a:ext cx="6583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B6F63"/>
                </a:solidFill>
              </a:rPr>
              <a:t>ESDBEST  |  PTP RESISTANCE TEST REPORT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8321040" y="201168"/>
            <a:ext cx="3337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3706E"/>
                </a:solidFill>
              </a:rPr>
              <a:t>Actual test data • Two-layer ESD bench mat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584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584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jpeg"/><Relationship Id="rId3" Type="http://schemas.openxmlformats.org/officeDocument/2006/relationships/image" Target="../media/image-8-3.jpeg"/><Relationship Id="rId4" Type="http://schemas.openxmlformats.org/officeDocument/2006/relationships/image" Target="../media/image-8-4.jpeg"/><Relationship Id="rId5" Type="http://schemas.openxmlformats.org/officeDocument/2006/relationships/image" Target="../media/image-8-5.jpeg"/><Relationship Id="rId6" Type="http://schemas.openxmlformats.org/officeDocument/2006/relationships/image" Target="../media/image-8-6.jpe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1024128"/>
            <a:ext cx="64465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73A36"/>
                </a:solidFill>
              </a:rPr>
              <a:t>ESD Bench Mat Point-to-Point</a:t>
            </a:r>
            <a:endParaRPr lang="en-US" sz="3100" dirty="0"/>
          </a:p>
          <a:p>
            <a:pPr indent="0" marL="0">
              <a:buNone/>
            </a:pPr>
            <a:r>
              <a:rPr lang="en-US" sz="3100" b="1" dirty="0">
                <a:solidFill>
                  <a:srgbClr val="173A36"/>
                </a:solidFill>
              </a:rPr>
              <a:t>Resistance Test Report</a:t>
            </a:r>
            <a:endParaRPr lang="en-US" sz="3100" dirty="0"/>
          </a:p>
        </p:txBody>
      </p:sp>
      <p:sp>
        <p:nvSpPr>
          <p:cNvPr id="3" name="Text 1"/>
          <p:cNvSpPr/>
          <p:nvPr/>
        </p:nvSpPr>
        <p:spPr>
          <a:xfrm>
            <a:off x="621792" y="2331720"/>
            <a:ext cx="6446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6F63"/>
                </a:solidFill>
              </a:rPr>
              <a:t>Two-Layer Electrical Resistance Verification Using ACL Model 800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621792" y="3063240"/>
            <a:ext cx="5943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1E2B29"/>
                </a:solidFill>
              </a:rPr>
              <a:t>Actual Test Data | ESDBEST</a:t>
            </a:r>
            <a:endParaRPr lang="en-US" sz="1700" dirty="0"/>
          </a:p>
        </p:txBody>
      </p:sp>
      <p:pic>
        <p:nvPicPr>
          <p:cNvPr id="5" name="Image 0" descr="/mnt/data/69604766-BB01-497B-ADBB-54C21CC960B3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52360" y="868680"/>
            <a:ext cx="4114800" cy="45262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21792" y="4617720"/>
            <a:ext cx="6035040" cy="18288"/>
          </a:xfrm>
          <a:prstGeom prst="rect">
            <a:avLst/>
          </a:prstGeom>
          <a:solidFill>
            <a:srgbClr val="0B6F63"/>
          </a:solidFill>
          <a:ln w="12700">
            <a:solidFill>
              <a:srgbClr val="0B6F63"/>
            </a:solidFill>
            <a:prstDash val="solid"/>
          </a:ln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621792" y="4818888"/>
            <a:ext cx="6492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B29"/>
                </a:solidFill>
              </a:rPr>
              <a:t>Sample: 25 × 30 cm • 2.0 mm • Two-layer rubber ESD bench mat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621792" y="5257800"/>
            <a:ext cx="6583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3706E"/>
                </a:solidFill>
              </a:rPr>
              <a:t>Method: Point-to-Point (PTP) • Test voltage: 10 V • Electrode spacing: 15 cm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621792" y="5669280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100"/>
              <a:t>Report ID: ESDBEST-PTP-907    Test date: 2026-7-20    Operator: Rachele</a:t>
            </a:r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584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73A36"/>
                </a:solidFill>
              </a:rPr>
              <a:t>1. Test Objective &amp; Sample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66928" y="1170432"/>
            <a:ext cx="10789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3706E"/>
                </a:solidFill>
              </a:rPr>
              <a:t>Actual PTP verification of the two electrical layers of an ESDBEST bench mat.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621792" y="1664208"/>
            <a:ext cx="3657600" cy="3566160"/>
          </a:xfrm>
          <a:prstGeom prst="roundRect">
            <a:avLst>
              <a:gd name="adj" fmla="val 1282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86384" y="1810512"/>
            <a:ext cx="33284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6F63"/>
                </a:solidFill>
              </a:rPr>
              <a:t>Test Objective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86384" y="2139696"/>
            <a:ext cx="3328416" cy="2971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• Measure point-to-point (PTP) resistance at multiple locations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• Evaluate the green static-dissipative working surface separately from the black conductive bottom layer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• Record actual ACL Model 800 readings together with temperature and relative humidity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• Compare each layer only with its own specified resistance range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526280" y="1664208"/>
            <a:ext cx="3337560" cy="3566160"/>
          </a:xfrm>
          <a:prstGeom prst="roundRect">
            <a:avLst>
              <a:gd name="adj" fmla="val 1370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4690872" y="1810512"/>
            <a:ext cx="300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6F63"/>
                </a:solidFill>
              </a:rPr>
              <a:t>Sample Information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690872" y="2139696"/>
            <a:ext cx="3008376" cy="2971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Product: ESDBEST Two-Layer Rubber ESD Bench Mat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Sample size: 25 × 30 cm (250 × 300 mm)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Thickness: 2.0 mm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Top layer: Green static-dissipative working surface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Bottom layer: Black conductive layer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8110728" y="1664208"/>
            <a:ext cx="3429000" cy="3566160"/>
          </a:xfrm>
          <a:prstGeom prst="roundRect">
            <a:avLst>
              <a:gd name="adj" fmla="val 1333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8275320" y="1810512"/>
            <a:ext cx="30998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6F63"/>
                </a:solidFill>
              </a:rPr>
              <a:t>Layer Specifications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75320" y="2139696"/>
            <a:ext cx="3099816" cy="2971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TOP LAYER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1 × 10⁶ to 1 × 10⁹ Ω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BOTTOM LAYER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1 × 10⁴ to 1 × 10⁶ Ω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The two layers are evaluated independently.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566928" y="6199632"/>
            <a:ext cx="10881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63706E"/>
                </a:solidFill>
              </a:rPr>
              <a:t>Sample dimensions are recorded for traceability; layer-specific PTP resistance is the focus of this report.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584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73A36"/>
                </a:solidFill>
              </a:rPr>
              <a:t>2. Test Equipment &amp; Conditions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66928" y="1170432"/>
            <a:ext cx="10789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3706E"/>
                </a:solidFill>
              </a:rPr>
              <a:t>Parameters confirmed from the supplied test evidence and test record.</a:t>
            </a:r>
            <a:endParaRPr lang="en-US" sz="1200" dirty="0"/>
          </a:p>
        </p:txBody>
      </p:sp>
      <p:pic>
        <p:nvPicPr>
          <p:cNvPr id="4" name="Image 0" descr="/mnt/data/710E30DB-F163-4D10-B4A0-2DD59B667C06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" y="1554480"/>
            <a:ext cx="4846320" cy="42976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42432" y="1554480"/>
            <a:ext cx="5486400" cy="105156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5907024" y="1700784"/>
            <a:ext cx="5157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6F63"/>
                </a:solidFill>
              </a:rPr>
              <a:t>Test Instrument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907024" y="2029968"/>
            <a:ext cx="5157216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ACL Staticide Model 800 Environment &amp; Megohmmeter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5742432" y="2761488"/>
            <a:ext cx="2606040" cy="1170432"/>
          </a:xfrm>
          <a:prstGeom prst="roundRect">
            <a:avLst>
              <a:gd name="adj" fmla="val 3906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5907024" y="2907792"/>
            <a:ext cx="2276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6F63"/>
                </a:solidFill>
              </a:rPr>
              <a:t>Test Voltage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5907024" y="3236976"/>
            <a:ext cx="2276856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10 V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8622792" y="2761488"/>
            <a:ext cx="2606040" cy="1170432"/>
          </a:xfrm>
          <a:prstGeom prst="roundRect">
            <a:avLst>
              <a:gd name="adj" fmla="val 3906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8787384" y="2907792"/>
            <a:ext cx="2276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6F63"/>
                </a:solidFill>
              </a:rPr>
              <a:t>Electrode Spacing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787384" y="3236976"/>
            <a:ext cx="2276856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15 cm (150 mm)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5742432" y="4187952"/>
            <a:ext cx="2606040" cy="1261872"/>
          </a:xfrm>
          <a:prstGeom prst="roundRect">
            <a:avLst>
              <a:gd name="adj" fmla="val 3623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5907024" y="4334256"/>
            <a:ext cx="2276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6F63"/>
                </a:solidFill>
              </a:rPr>
              <a:t>Temperature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5907024" y="4663440"/>
            <a:ext cx="227685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29.2–29.4 °C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8622792" y="4187952"/>
            <a:ext cx="2606040" cy="1261872"/>
          </a:xfrm>
          <a:prstGeom prst="roundRect">
            <a:avLst>
              <a:gd name="adj" fmla="val 3623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8787384" y="4334256"/>
            <a:ext cx="2276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6F63"/>
                </a:solidFill>
              </a:rPr>
              <a:t>Relative Humidity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8787384" y="4663440"/>
            <a:ext cx="227685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81.7–82.5 %RH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566928" y="6199632"/>
            <a:ext cx="10881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63706E"/>
                </a:solidFill>
              </a:rPr>
              <a:t>Electrodes: two external weighted resistance test electrodes. Test locations: multiple locations randomly selected across each test surface.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584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73A36"/>
                </a:solidFill>
              </a:rPr>
              <a:t>3. PTP Test Method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66928" y="1170432"/>
            <a:ext cx="10789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3706E"/>
                </a:solidFill>
              </a:rPr>
              <a:t>The green top layer and black bottom layer were tested separately.</a:t>
            </a:r>
            <a:endParaRPr lang="en-US" sz="1200" dirty="0"/>
          </a:p>
        </p:txBody>
      </p:sp>
      <p:pic>
        <p:nvPicPr>
          <p:cNvPr id="4" name="Image 0" descr="/mnt/data/9C3B1715-0863-4E37-A5FF-6E102601090E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" y="1572768"/>
            <a:ext cx="5257800" cy="41605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144768" y="1572768"/>
            <a:ext cx="5230368" cy="205740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6309360" y="1719072"/>
            <a:ext cx="49011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6F63"/>
                </a:solidFill>
              </a:rPr>
              <a:t>Procedure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309360" y="2048256"/>
            <a:ext cx="4901184" cy="1463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1. Place two weighted electrodes on the selected layer.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2. Maintain 15 cm (150 mm) electrode spacing.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3. Select 10 V on the ACL Model 800.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4. Record the stabilized PTP resistance reading.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5. Record temperature and relative humidity.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6. Repeat at randomly selected locations.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6144768" y="3886200"/>
            <a:ext cx="5230368" cy="1847088"/>
          </a:xfrm>
          <a:prstGeom prst="roundRect">
            <a:avLst>
              <a:gd name="adj" fmla="val 2475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309360" y="4032504"/>
            <a:ext cx="49011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6F63"/>
                </a:solidFill>
              </a:rPr>
              <a:t>Test Locations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309360" y="4361688"/>
            <a:ext cx="4901184" cy="1252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Green top layer: 2 randomly selected PTP locations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Black bottom layer: 6 randomly selected PTP locations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Total recorded measurements: 8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566928" y="6199632"/>
            <a:ext cx="10881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63706E"/>
                </a:solidFill>
              </a:rPr>
              <a:t>PTP readings are compared with the specification of the layer actually being measured—not with one universal resistance range.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584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73A36"/>
                </a:solidFill>
              </a:rPr>
              <a:t>4. Green Top Layer — PTP Results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66928" y="1170432"/>
            <a:ext cx="10789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3706E"/>
                </a:solidFill>
              </a:rPr>
              <a:t>Static-dissipative working surface • Specification: 1 × 10⁶ to 1 × 10⁹ Ω</a:t>
            </a:r>
            <a:endParaRPr lang="en-US" sz="12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8368" y="1691640"/>
          <a:ext cx="6400800" cy="1965960"/>
        </p:xfrm>
        <a:graphic>
          <a:graphicData uri="http://schemas.openxmlformats.org/drawingml/2006/table">
            <a:tbl>
              <a:tblPr/>
              <a:tblGrid>
                <a:gridCol w="1234440"/>
                <a:gridCol w="1965960"/>
                <a:gridCol w="2057400"/>
                <a:gridCol w="1143000"/>
              </a:tblGrid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E2B29"/>
                          </a:solidFill>
                        </a:rPr>
                        <a:t>ID</a:t>
                      </a:r>
                      <a:endParaRPr lang="en-US" sz="12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E2B29"/>
                          </a:solidFill>
                        </a:rPr>
                        <a:t>Actual PTP Resistance</a:t>
                      </a:r>
                      <a:endParaRPr lang="en-US" sz="12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E2B29"/>
                          </a:solidFill>
                        </a:rPr>
                        <a:t>Specification</a:t>
                      </a:r>
                      <a:endParaRPr lang="en-US" sz="12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E2B29"/>
                          </a:solidFill>
                        </a:rPr>
                        <a:t>Result</a:t>
                      </a:r>
                      <a:endParaRPr lang="en-US" sz="12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E2B29"/>
                          </a:solidFill>
                        </a:rPr>
                        <a:t>PTP-T01</a:t>
                      </a:r>
                      <a:endParaRPr lang="en-US" sz="12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E2B29"/>
                          </a:solidFill>
                        </a:rPr>
                        <a:t>2.00 × 10⁶ Ω</a:t>
                      </a:r>
                      <a:endParaRPr lang="en-US" sz="12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E2B29"/>
                          </a:solidFill>
                        </a:rPr>
                        <a:t>1 × 10⁶–1 × 10⁹ Ω</a:t>
                      </a:r>
                      <a:endParaRPr lang="en-US" sz="12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E2B29"/>
                          </a:solidFill>
                        </a:rPr>
                        <a:t>PASS</a:t>
                      </a:r>
                      <a:endParaRPr lang="en-US" sz="12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E2B29"/>
                          </a:solidFill>
                        </a:rPr>
                        <a:t>PTP-T02</a:t>
                      </a:r>
                      <a:endParaRPr lang="en-US" sz="12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E2B29"/>
                          </a:solidFill>
                        </a:rPr>
                        <a:t>2.01 × 10⁶ Ω</a:t>
                      </a:r>
                      <a:endParaRPr lang="en-US" sz="12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E2B29"/>
                          </a:solidFill>
                        </a:rPr>
                        <a:t>1 × 10⁶–1 × 10⁹ Ω</a:t>
                      </a:r>
                      <a:endParaRPr lang="en-US" sz="12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E2B29"/>
                          </a:solidFill>
                        </a:rPr>
                        <a:t>PASS</a:t>
                      </a:r>
                      <a:endParaRPr lang="en-US" sz="12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5" name="Image 0" descr="/mnt/data/5B155BEA-042D-4734-9530-DE4C397422A5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60920" y="1536192"/>
            <a:ext cx="4160520" cy="384048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31520" y="406908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7D64"/>
                </a:solidFill>
              </a:rPr>
              <a:t>2 / 2 PASS</a:t>
            </a:r>
            <a:endParaRPr lang="en-US" sz="2500" dirty="0"/>
          </a:p>
        </p:txBody>
      </p:sp>
      <p:sp>
        <p:nvSpPr>
          <p:cNvPr id="7" name="Text 3"/>
          <p:cNvSpPr/>
          <p:nvPr/>
        </p:nvSpPr>
        <p:spPr>
          <a:xfrm>
            <a:off x="731520" y="4617720"/>
            <a:ext cx="6080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B29"/>
                </a:solidFill>
              </a:rPr>
              <a:t>Both recorded measurements fall within the specified static-dissipative working-surface range.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566928" y="6199632"/>
            <a:ext cx="10881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63706E"/>
                </a:solidFill>
              </a:rPr>
              <a:t>Observed green-layer PTP range: 2.00 × 10⁶ to 2.01 × 10⁶ Ω.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584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73A36"/>
                </a:solidFill>
              </a:rPr>
              <a:t>5. Black Bottom Layer — PTP Results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66928" y="1170432"/>
            <a:ext cx="10789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3706E"/>
                </a:solidFill>
              </a:rPr>
              <a:t>Conductive bottom layer • Specification: 1 × 10⁴ to 1 × 10⁶ Ω</a:t>
            </a:r>
            <a:endParaRPr lang="en-US" sz="12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8368" y="1627632"/>
          <a:ext cx="5989320" cy="3794760"/>
        </p:xfrm>
        <a:graphic>
          <a:graphicData uri="http://schemas.openxmlformats.org/drawingml/2006/table">
            <a:tbl>
              <a:tblPr/>
              <a:tblGrid>
                <a:gridCol w="1371600"/>
                <a:gridCol w="2834640"/>
                <a:gridCol w="141732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ID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Actual PTP Resistance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Result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PTP-B01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5.76 × 10⁴ Ω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PASS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PTP-B02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3.12 × 10⁵ Ω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PASS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PTP-B03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3.12 × 10⁵ Ω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PASS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PTP-B04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6.23 × 10⁴ Ω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PASS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PTP-B05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6.26 × 10⁴ Ω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PASS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PTP-B06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3.50 × 10⁴ Ω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E2B29"/>
                          </a:solidFill>
                        </a:rPr>
                        <a:t>PASS</a:t>
                      </a:r>
                      <a:endParaRPr lang="en-US" sz="1100" dirty="0"/>
                    </a:p>
                  </a:txBody>
                  <a:tcPr marL="64008" marR="64008" marT="64008" marB="64008">
                    <a:lnL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7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5" name="Image 0" descr="/mnt/data/64A11C86-248B-4465-8FFA-0F65DBA4F00F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7728" y="1572768"/>
            <a:ext cx="4480560" cy="329184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059168" y="5074920"/>
            <a:ext cx="2286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47D64"/>
                </a:solidFill>
              </a:rPr>
              <a:t>6 / 6 PASS</a:t>
            </a:r>
            <a:endParaRPr lang="en-US" sz="2300" dirty="0"/>
          </a:p>
        </p:txBody>
      </p:sp>
      <p:sp>
        <p:nvSpPr>
          <p:cNvPr id="7" name="Text 3"/>
          <p:cNvSpPr/>
          <p:nvPr/>
        </p:nvSpPr>
        <p:spPr>
          <a:xfrm>
            <a:off x="7059168" y="5532120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E2B29"/>
                </a:solidFill>
              </a:rPr>
              <a:t>Observed range: 3.50 × 10⁴ to 3.12 × 10⁵ Ω</a:t>
            </a:r>
            <a:endParaRPr lang="en-US" sz="1150" dirty="0"/>
          </a:p>
        </p:txBody>
      </p:sp>
      <p:sp>
        <p:nvSpPr>
          <p:cNvPr id="8" name="Text 4"/>
          <p:cNvSpPr/>
          <p:nvPr/>
        </p:nvSpPr>
        <p:spPr>
          <a:xfrm>
            <a:off x="566928" y="6199632"/>
            <a:ext cx="10881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63706E"/>
                </a:solidFill>
              </a:rPr>
              <a:t>All six recorded bottom-layer measurements fall within the specified conductive-layer range of 1 × 10⁴ to 1 × 10⁶ Ω.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584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73A36"/>
                </a:solidFill>
              </a:rPr>
              <a:t>6. Two-Layer Verification Summary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66928" y="1170432"/>
            <a:ext cx="10789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3706E"/>
                </a:solidFill>
              </a:rPr>
              <a:t>The measured electrical behavior is consistent with the intended two-layer construction.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658368" y="1645920"/>
            <a:ext cx="525780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822960" y="1792224"/>
            <a:ext cx="4928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6F63"/>
                </a:solidFill>
              </a:rPr>
              <a:t>Green Working Surface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2960" y="2121408"/>
            <a:ext cx="4928616" cy="1280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Function: Static-dissipative working surface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Specification: 1 × 10⁶–1 × 10⁹ Ω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Observed: 2.00 × 10⁶–2.01 × 10⁶ Ω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Result: 2 / 2 PASS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236208" y="1645920"/>
            <a:ext cx="525780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400800" y="1792224"/>
            <a:ext cx="4928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6F63"/>
                </a:solidFill>
              </a:rPr>
              <a:t>Black Bottom Layer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00800" y="2121408"/>
            <a:ext cx="4928616" cy="1280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Function: Conductive bottom layer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Specification: 1 × 10⁴–1 × 10⁶ Ω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Observed: 3.50 × 10⁴–3.12 × 10⁵ Ω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Result: 6 / 6 PASS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685800" y="3977640"/>
            <a:ext cx="1828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500" b="1" dirty="0">
                <a:solidFill>
                  <a:srgbClr val="147D64"/>
                </a:solidFill>
              </a:rPr>
              <a:t>8 / 8</a:t>
            </a:r>
            <a:endParaRPr lang="en-US" sz="3500" dirty="0"/>
          </a:p>
        </p:txBody>
      </p:sp>
      <p:sp>
        <p:nvSpPr>
          <p:cNvPr id="11" name="Text 9"/>
          <p:cNvSpPr/>
          <p:nvPr/>
        </p:nvSpPr>
        <p:spPr>
          <a:xfrm>
            <a:off x="2194560" y="4069080"/>
            <a:ext cx="8869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73A36"/>
                </a:solidFill>
              </a:rPr>
              <a:t>recorded PTP measurements were within the specified resistance range for their respective layer.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685800" y="5074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6F63"/>
                </a:solidFill>
              </a:rPr>
              <a:t>Technical interpretation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85800" y="5440680"/>
            <a:ext cx="10561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E2B29"/>
                </a:solidFill>
              </a:rPr>
              <a:t>The higher-resistance green surface and lower-resistance black bottom layer were evaluated separately. The result should not be described as “8/8 passed 10⁶–10⁹ Ω”; each layer has its own specified range.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584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73A36"/>
                </a:solidFill>
              </a:rPr>
              <a:t>7. Photographic Evidence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66928" y="1170432"/>
            <a:ext cx="10789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3706E"/>
                </a:solidFill>
              </a:rPr>
              <a:t>Original test photos document the meter, electrode setup and layer-specific measurements.</a:t>
            </a:r>
            <a:endParaRPr lang="en-US" sz="1200" dirty="0"/>
          </a:p>
        </p:txBody>
      </p:sp>
      <p:pic>
        <p:nvPicPr>
          <p:cNvPr id="4" name="Image 0" descr="/mnt/data/69604766-BB01-497B-ADBB-54C21CC960B3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368" y="1508760"/>
            <a:ext cx="3429000" cy="2194560"/>
          </a:xfrm>
          <a:prstGeom prst="rect">
            <a:avLst/>
          </a:prstGeom>
        </p:spPr>
      </p:pic>
      <p:pic>
        <p:nvPicPr>
          <p:cNvPr id="5" name="Image 1" descr="/mnt/data/5B155BEA-042D-4734-9530-DE4C397422A5.jpe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0832" y="1508760"/>
            <a:ext cx="3429000" cy="2194560"/>
          </a:xfrm>
          <a:prstGeom prst="rect">
            <a:avLst/>
          </a:prstGeom>
        </p:spPr>
      </p:pic>
      <p:pic>
        <p:nvPicPr>
          <p:cNvPr id="6" name="Image 2" descr="/mnt/data/9C3B1715-0863-4E37-A5FF-6E102601090E.jpe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3296" y="1508760"/>
            <a:ext cx="3429000" cy="2194560"/>
          </a:xfrm>
          <a:prstGeom prst="rect">
            <a:avLst/>
          </a:prstGeom>
        </p:spPr>
      </p:pic>
      <p:pic>
        <p:nvPicPr>
          <p:cNvPr id="7" name="Image 3" descr="/mnt/data/64A11C86-248B-4465-8FFA-0F65DBA4F00F.jpe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" y="3977640"/>
            <a:ext cx="3429000" cy="1828800"/>
          </a:xfrm>
          <a:prstGeom prst="rect">
            <a:avLst/>
          </a:prstGeom>
        </p:spPr>
      </p:pic>
      <p:pic>
        <p:nvPicPr>
          <p:cNvPr id="8" name="Image 4" descr="/mnt/data/B268B89D-42CF-42B4-97CC-A30D53B72A02.jpe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0832" y="3977640"/>
            <a:ext cx="3429000" cy="1828800"/>
          </a:xfrm>
          <a:prstGeom prst="rect">
            <a:avLst/>
          </a:prstGeom>
        </p:spPr>
      </p:pic>
      <p:pic>
        <p:nvPicPr>
          <p:cNvPr id="9" name="Image 5" descr="/mnt/data/FDF90F8F-795B-427F-805B-622192A5B132.jpe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3296" y="3977640"/>
            <a:ext cx="3429000" cy="1828800"/>
          </a:xfrm>
          <a:prstGeom prst="rect">
            <a:avLst/>
          </a:prstGeom>
        </p:spPr>
      </p:pic>
      <p:sp>
        <p:nvSpPr>
          <p:cNvPr id="10" name="Text 2"/>
          <p:cNvSpPr/>
          <p:nvPr/>
        </p:nvSpPr>
        <p:spPr>
          <a:xfrm>
            <a:off x="566928" y="6199632"/>
            <a:ext cx="10881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63706E"/>
                </a:solidFill>
              </a:rPr>
              <a:t>Keep the original videos and photographs with the report package so editors or customers can trace published values back to the test evidence.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584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73A36"/>
                </a:solidFill>
              </a:rPr>
              <a:t>8. Conclusion &amp; Sign-Off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66928" y="1170432"/>
            <a:ext cx="10789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3706E"/>
                </a:solidFill>
              </a:rPr>
              <a:t>Actual test data for the 25 × 30 cm, 2.0 mm two-layer ESD bench mat sample.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658368" y="1627632"/>
            <a:ext cx="6537960" cy="22860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822960" y="1773936"/>
            <a:ext cx="62087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6F63"/>
                </a:solidFill>
              </a:rPr>
              <a:t>Technical Conclusion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2960" y="2103120"/>
            <a:ext cx="6208776" cy="1691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The green static-dissipative working surface recorded PTP values of 2.00 × 10⁶ Ω and 2.01 × 10⁶ Ω, both within its specified 1 × 10⁶–1 × 10⁹ Ω range. The black conductive bottom layer recorded six PTP values from 3.50 × 10⁴ Ω to 3.12 × 10⁵ Ω, all within its specified 1 × 10⁴–1 × 10⁶ Ω range. All eight recorded measurements were within the specified range for their respective layer.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7498080" y="1627632"/>
            <a:ext cx="4023360" cy="22860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7662672" y="1773936"/>
            <a:ext cx="36941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6F63"/>
                </a:solidFill>
              </a:rPr>
              <a:t>Test Summary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662672" y="2103120"/>
            <a:ext cx="3694176" cy="1691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Method: PTP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Voltage: 10 V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Electrode spacing: 15 cm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Temperature: 29.2–29.4 °C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RH: 81.7–82.5%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E2B29"/>
                </a:solidFill>
              </a:rPr>
              <a:t>Overall recorded result: 8 / 8 within specification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58368" y="4251960"/>
            <a:ext cx="10863072" cy="123444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C9D7D4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822960" y="4398264"/>
            <a:ext cx="105338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6F63"/>
                </a:solidFill>
              </a:rPr>
              <a:t>Approval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2960" y="4727448"/>
            <a:ext cx="10533888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algn="l"/>
            <a:r>
              <a:rPr sz="1050"/>
              <a:t>Tested by: Rachele     Date: 2026-7-20     Reviewed by: Tony     Date: 2026-7-23</a:t>
            </a:r>
          </a:p>
          <a:p>
            <a:pPr algn="l"/>
            <a:r>
              <a:rPr sz="1050"/>
              <a:t>Report ID: ESDBEST-PTP-907     Revision: Sherry</a:t>
            </a:r>
          </a:p>
        </p:txBody>
      </p:sp>
      <p:sp>
        <p:nvSpPr>
          <p:cNvPr id="13" name="Text 11"/>
          <p:cNvSpPr/>
          <p:nvPr/>
        </p:nvSpPr>
        <p:spPr>
          <a:xfrm>
            <a:off x="566928" y="6199632"/>
            <a:ext cx="10881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63706E"/>
                </a:solidFill>
              </a:rPr>
              <a:t>Results apply to the tested sample and documented conditions. Do not generalize these measurements to every production lot without corresponding QC records.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584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ESDBEST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ESD Bench Mat Point-to-Point Resistance Test Report</dc:title>
  <dc:subject>ESD Bench Mat Point-to-Point Resistance Test Report</dc:subject>
  <dc:creator>ESDBEST</dc:creator>
  <cp:lastModifiedBy>ESDBEST</cp:lastModifiedBy>
  <cp:revision>1</cp:revision>
  <dcterms:created xsi:type="dcterms:W3CDTF">2026-08-24T02:09:37Z</dcterms:created>
  <dcterms:modified xsi:type="dcterms:W3CDTF">2026-08-24T02:09:37Z</dcterms:modified>
</cp:coreProperties>
</file>